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6" r:id="rId3"/>
    <p:sldId id="277" r:id="rId4"/>
    <p:sldId id="267" r:id="rId5"/>
    <p:sldId id="275" r:id="rId6"/>
    <p:sldId id="268" r:id="rId7"/>
    <p:sldId id="269" r:id="rId8"/>
    <p:sldId id="271" r:id="rId9"/>
    <p:sldId id="270" r:id="rId10"/>
    <p:sldId id="274" r:id="rId11"/>
    <p:sldId id="278" r:id="rId12"/>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yon, Georgia (Student)" initials="K(" lastIdx="11" clrIdx="0">
    <p:extLst>
      <p:ext uri="{19B8F6BF-5375-455C-9EA6-DF929625EA0E}">
        <p15:presenceInfo xmlns:p15="http://schemas.microsoft.com/office/powerpoint/2012/main" userId="S::gk475@student.aru.ac.uk::5d909e36-a557-4e15-84e9-150a7d06de2d" providerId="AD"/>
      </p:ext>
    </p:extLst>
  </p:cmAuthor>
  <p:cmAuthor id="2" name="Harmer, Rachel (Student)" initials="HR(" lastIdx="18" clrIdx="1">
    <p:extLst>
      <p:ext uri="{19B8F6BF-5375-455C-9EA6-DF929625EA0E}">
        <p15:presenceInfo xmlns:p15="http://schemas.microsoft.com/office/powerpoint/2012/main" userId="S::rh913@student.aru.ac.uk::f0b6150b-1189-4bd8-bbaf-f4dfff0b2b41" providerId="AD"/>
      </p:ext>
    </p:extLst>
  </p:cmAuthor>
  <p:cmAuthor id="3" name="Bird, Lily-Rose (Student)" initials="B(" lastIdx="1" clrIdx="2">
    <p:extLst>
      <p:ext uri="{19B8F6BF-5375-455C-9EA6-DF929625EA0E}">
        <p15:presenceInfo xmlns:p15="http://schemas.microsoft.com/office/powerpoint/2012/main" userId="S::lb1334@student.aru.ac.uk::087540ef-7881-4a00-a2b6-5e9da48629cb" providerId="AD"/>
      </p:ext>
    </p:extLst>
  </p:cmAuthor>
  <p:cmAuthor id="4" name="Collen, Tom (Student)" initials="CT(" lastIdx="1" clrIdx="3">
    <p:extLst>
      <p:ext uri="{19B8F6BF-5375-455C-9EA6-DF929625EA0E}">
        <p15:presenceInfo xmlns:p15="http://schemas.microsoft.com/office/powerpoint/2012/main" userId="Collen, Tom (Studen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2C2DF2-7C27-475D-AE5F-E19F2D792350}" v="102" dt="2021-03-31T12:04:29.387"/>
    <p1510:client id="{556AECA3-5331-A9A7-EB8F-84A27F132560}" v="170" dt="2021-03-30T17:00:11.053"/>
    <p1510:client id="{75958B65-CD44-B646-874A-EE9D4AF07272}" v="7306" dt="2021-03-31T12:05:35.388"/>
    <p1510:client id="{7A607A3F-C15E-ACCD-2873-790BF7E892F7}" v="10" dt="2021-03-30T19:20:15.215"/>
    <p1510:client id="{B5A43953-20FF-49CB-8B81-EF241506A2EE}" v="1135" dt="2021-03-30T15:02:07.225"/>
    <p1510:client id="{E6D9360E-2A9E-E796-6141-EF4846582C74}" v="2" dt="2021-03-31T10:06:17.2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3080" autoAdjust="0"/>
  </p:normalViewPr>
  <p:slideViewPr>
    <p:cSldViewPr snapToGrid="0">
      <p:cViewPr varScale="1">
        <p:scale>
          <a:sx n="86" d="100"/>
          <a:sy n="86" d="100"/>
        </p:scale>
        <p:origin x="66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B430AA-CF89-4DCB-90D3-CFB8F6B46126}" type="datetimeFigureOut">
              <a:rPr lang="en-GB"/>
              <a:t>19/10/2021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332E04-91CC-4F34-BB5C-F376A1F9E8A7}" type="slidenum">
              <a:rPr lang="en-GB"/>
              <a:t>‹#›</a:t>
            </a:fld>
            <a:endParaRPr lang="en-GB"/>
          </a:p>
        </p:txBody>
      </p:sp>
    </p:spTree>
    <p:extLst>
      <p:ext uri="{BB962C8B-B14F-4D97-AF65-F5344CB8AC3E}">
        <p14:creationId xmlns:p14="http://schemas.microsoft.com/office/powerpoint/2010/main" val="1968668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332E04-91CC-4F34-BB5C-F376A1F9E8A7}" type="slidenum">
              <a:rPr lang="en-GB" smtClean="0"/>
              <a:t>1</a:t>
            </a:fld>
            <a:endParaRPr lang="en-GB"/>
          </a:p>
        </p:txBody>
      </p:sp>
    </p:spTree>
    <p:extLst>
      <p:ext uri="{BB962C8B-B14F-4D97-AF65-F5344CB8AC3E}">
        <p14:creationId xmlns:p14="http://schemas.microsoft.com/office/powerpoint/2010/main" val="72804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332E04-91CC-4F34-BB5C-F376A1F9E8A7}" type="slidenum">
              <a:rPr lang="en-GB" smtClean="0"/>
              <a:t>2</a:t>
            </a:fld>
            <a:endParaRPr lang="en-GB"/>
          </a:p>
        </p:txBody>
      </p:sp>
    </p:spTree>
    <p:extLst>
      <p:ext uri="{BB962C8B-B14F-4D97-AF65-F5344CB8AC3E}">
        <p14:creationId xmlns:p14="http://schemas.microsoft.com/office/powerpoint/2010/main" val="2112181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B332E04-91CC-4F34-BB5C-F376A1F9E8A7}" type="slidenum">
              <a:rPr lang="en-GB" smtClean="0"/>
              <a:t>3</a:t>
            </a:fld>
            <a:endParaRPr lang="en-GB"/>
          </a:p>
        </p:txBody>
      </p:sp>
    </p:spTree>
    <p:extLst>
      <p:ext uri="{BB962C8B-B14F-4D97-AF65-F5344CB8AC3E}">
        <p14:creationId xmlns:p14="http://schemas.microsoft.com/office/powerpoint/2010/main" val="1546587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B332E04-91CC-4F34-BB5C-F376A1F9E8A7}" type="slidenum">
              <a:rPr lang="en-GB"/>
              <a:t>4</a:t>
            </a:fld>
            <a:endParaRPr lang="en-GB"/>
          </a:p>
        </p:txBody>
      </p:sp>
    </p:spTree>
    <p:extLst>
      <p:ext uri="{BB962C8B-B14F-4D97-AF65-F5344CB8AC3E}">
        <p14:creationId xmlns:p14="http://schemas.microsoft.com/office/powerpoint/2010/main" val="93166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B332E04-91CC-4F34-BB5C-F376A1F9E8A7}" type="slidenum">
              <a:rPr lang="en-GB"/>
              <a:t>5</a:t>
            </a:fld>
            <a:endParaRPr lang="en-GB"/>
          </a:p>
        </p:txBody>
      </p:sp>
    </p:spTree>
    <p:extLst>
      <p:ext uri="{BB962C8B-B14F-4D97-AF65-F5344CB8AC3E}">
        <p14:creationId xmlns:p14="http://schemas.microsoft.com/office/powerpoint/2010/main" val="2811620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B332E04-91CC-4F34-BB5C-F376A1F9E8A7}" type="slidenum">
              <a:rPr lang="en-GB" smtClean="0"/>
              <a:t>7</a:t>
            </a:fld>
            <a:endParaRPr lang="en-GB"/>
          </a:p>
        </p:txBody>
      </p:sp>
    </p:spTree>
    <p:extLst>
      <p:ext uri="{BB962C8B-B14F-4D97-AF65-F5344CB8AC3E}">
        <p14:creationId xmlns:p14="http://schemas.microsoft.com/office/powerpoint/2010/main" val="2895101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5"/>
          </p:nvPr>
        </p:nvSpPr>
        <p:spPr/>
        <p:txBody>
          <a:bodyPr/>
          <a:lstStyle/>
          <a:p>
            <a:fld id="{1B332E04-91CC-4F34-BB5C-F376A1F9E8A7}" type="slidenum">
              <a:rPr lang="en-GB" smtClean="0"/>
              <a:t>8</a:t>
            </a:fld>
            <a:endParaRPr lang="en-GB"/>
          </a:p>
        </p:txBody>
      </p:sp>
    </p:spTree>
    <p:extLst>
      <p:ext uri="{BB962C8B-B14F-4D97-AF65-F5344CB8AC3E}">
        <p14:creationId xmlns:p14="http://schemas.microsoft.com/office/powerpoint/2010/main" val="1022116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19/10/2021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19/10/2021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19/10/2021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19/10/2021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19/10/2021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19/10/2021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xmlns="" id="{23962611-DFD5-4092-AAFD-559E3DFCE2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5488" y="0"/>
            <a:ext cx="10910292" cy="6858000"/>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xmlns="" id="{2270F1FA-0425-408F-9861-80BF5AFB276D}"/>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3043403" y="1700763"/>
            <a:ext cx="6105194" cy="2031055"/>
          </a:xfrm>
        </p:spPr>
        <p:txBody>
          <a:bodyPr>
            <a:normAutofit/>
          </a:bodyPr>
          <a:lstStyle/>
          <a:p>
            <a:r>
              <a:rPr lang="en-GB" b="1" dirty="0" smtClean="0">
                <a:solidFill>
                  <a:srgbClr val="FFFFFF"/>
                </a:solidFill>
                <a:cs typeface="Calibri Light"/>
              </a:rPr>
              <a:t>Purchasing Ethics</a:t>
            </a:r>
            <a:endParaRPr lang="en-GB" b="1" dirty="0">
              <a:solidFill>
                <a:srgbClr val="FFFFFF"/>
              </a:solidFill>
            </a:endParaRPr>
          </a:p>
        </p:txBody>
      </p:sp>
      <p:sp>
        <p:nvSpPr>
          <p:cNvPr id="3" name="Subtitle 2"/>
          <p:cNvSpPr>
            <a:spLocks noGrp="1"/>
          </p:cNvSpPr>
          <p:nvPr>
            <p:ph type="subTitle" idx="1"/>
          </p:nvPr>
        </p:nvSpPr>
        <p:spPr>
          <a:xfrm>
            <a:off x="2090057" y="3847715"/>
            <a:ext cx="8011886" cy="2282539"/>
          </a:xfrm>
        </p:spPr>
        <p:txBody>
          <a:bodyPr vert="horz" lIns="91440" tIns="45720" rIns="91440" bIns="45720" rtlCol="0" anchor="t">
            <a:normAutofit/>
          </a:bodyPr>
          <a:lstStyle/>
          <a:p>
            <a:r>
              <a:rPr lang="en-GB" dirty="0" smtClean="0">
                <a:solidFill>
                  <a:srgbClr val="FFFFFF"/>
                </a:solidFill>
              </a:rPr>
              <a:t>Presentation</a:t>
            </a:r>
            <a:endParaRPr lang="en-GB" dirty="0">
              <a:solidFill>
                <a:srgbClr val="FFFFFF"/>
              </a:solidFill>
            </a:endParaRPr>
          </a:p>
          <a:p>
            <a:endParaRPr lang="en-GB" dirty="0">
              <a:solidFill>
                <a:srgbClr val="FFFFFF"/>
              </a:solidFill>
            </a:endParaRPr>
          </a:p>
        </p:txBody>
      </p:sp>
    </p:spTree>
    <p:extLst>
      <p:ext uri="{BB962C8B-B14F-4D97-AF65-F5344CB8AC3E}">
        <p14:creationId xmlns:p14="http://schemas.microsoft.com/office/powerpoint/2010/main" val="1098572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A6437659-B7A6-3141-8428-2BCC9E60EDB7}"/>
              </a:ext>
            </a:extLst>
          </p:cNvPr>
          <p:cNvSpPr>
            <a:spLocks noGrp="1"/>
          </p:cNvSpPr>
          <p:nvPr>
            <p:ph type="title"/>
          </p:nvPr>
        </p:nvSpPr>
        <p:spPr>
          <a:xfrm>
            <a:off x="971550" y="704850"/>
            <a:ext cx="9831674" cy="1123543"/>
          </a:xfrm>
        </p:spPr>
        <p:txBody>
          <a:bodyPr>
            <a:normAutofit/>
          </a:bodyPr>
          <a:lstStyle/>
          <a:p>
            <a:pPr algn="ctr"/>
            <a:r>
              <a:rPr lang="en-US" sz="4000" dirty="0" smtClean="0">
                <a:solidFill>
                  <a:srgbClr val="FFFFFF"/>
                </a:solidFill>
              </a:rPr>
              <a:t>INTRODUCTION</a:t>
            </a:r>
            <a:endParaRPr lang="en-US" sz="4000" dirty="0">
              <a:solidFill>
                <a:srgbClr val="FFFFFF"/>
              </a:solidFill>
            </a:endParaRPr>
          </a:p>
        </p:txBody>
      </p:sp>
      <p:sp>
        <p:nvSpPr>
          <p:cNvPr id="3" name="Content Placeholder 2">
            <a:extLst>
              <a:ext uri="{FF2B5EF4-FFF2-40B4-BE49-F238E27FC236}">
                <a16:creationId xmlns:a16="http://schemas.microsoft.com/office/drawing/2014/main" xmlns="" id="{0E43FA95-C889-6545-9B2D-C1454E55E114}"/>
              </a:ext>
            </a:extLst>
          </p:cNvPr>
          <p:cNvSpPr>
            <a:spLocks noGrp="1"/>
          </p:cNvSpPr>
          <p:nvPr>
            <p:ph idx="1"/>
          </p:nvPr>
        </p:nvSpPr>
        <p:spPr>
          <a:xfrm>
            <a:off x="533400" y="2381250"/>
            <a:ext cx="11468099" cy="4476750"/>
          </a:xfrm>
        </p:spPr>
        <p:txBody>
          <a:bodyPr vert="horz" lIns="91440" tIns="45720" rIns="91440" bIns="45720" rtlCol="0" anchor="t">
            <a:noAutofit/>
          </a:bodyPr>
          <a:lstStyle/>
          <a:p>
            <a:r>
              <a:rPr lang="en-US" sz="2000" dirty="0" smtClean="0">
                <a:latin typeface="Times New Roman" panose="02020603050405020304" pitchFamily="18" charset="0"/>
                <a:ea typeface="+mn-lt"/>
                <a:cs typeface="Times New Roman" panose="02020603050405020304" pitchFamily="18" charset="0"/>
              </a:rPr>
              <a:t>The broken down rules for noble ethics in supply are sufficiently modest.</a:t>
            </a:r>
          </a:p>
          <a:p>
            <a:pPr>
              <a:lnSpc>
                <a:spcPct val="200000"/>
              </a:lnSpc>
            </a:pPr>
            <a:r>
              <a:rPr lang="en-US" sz="2000" dirty="0" smtClean="0">
                <a:latin typeface="Times New Roman" panose="02020603050405020304" pitchFamily="18" charset="0"/>
                <a:ea typeface="+mn-lt"/>
                <a:cs typeface="Times New Roman" panose="02020603050405020304" pitchFamily="18" charset="0"/>
              </a:rPr>
              <a:t>Practicing truthfulness, assists in avoiding conflicts of interests and individual enrichment, treat purveyors in the same way and equitably and conform with permissible and other responsibilities.</a:t>
            </a:r>
          </a:p>
          <a:p>
            <a:pPr>
              <a:lnSpc>
                <a:spcPct val="200000"/>
              </a:lnSpc>
            </a:pPr>
            <a:r>
              <a:rPr lang="en-US" sz="2000" dirty="0" smtClean="0">
                <a:latin typeface="Times New Roman" panose="02020603050405020304" pitchFamily="18" charset="0"/>
                <a:ea typeface="+mn-lt"/>
                <a:cs typeface="Times New Roman" panose="02020603050405020304" pitchFamily="18" charset="0"/>
              </a:rPr>
              <a:t>Moral code in supply are imperative because they develop the expertise and importance of the occupation,  endorse abolition of unethical corporate associations, increase and safeguard the principles of the profession.</a:t>
            </a:r>
          </a:p>
          <a:p>
            <a:pPr>
              <a:lnSpc>
                <a:spcPct val="200000"/>
              </a:lnSpc>
            </a:pPr>
            <a:r>
              <a:rPr lang="en-US" sz="2000" dirty="0" smtClean="0">
                <a:latin typeface="Times New Roman" panose="02020603050405020304" pitchFamily="18" charset="0"/>
                <a:ea typeface="+mn-lt"/>
                <a:cs typeface="Times New Roman" panose="02020603050405020304" pitchFamily="18" charset="0"/>
              </a:rPr>
              <a:t>Besides, they uphold the utmost standard of reliability in all professional interactions, and guarantees that there is total amenableness with rules and code of practice.</a:t>
            </a:r>
            <a:endParaRPr lang="en-US" sz="2000" dirty="0">
              <a:latin typeface="Times New Roman" panose="02020603050405020304" pitchFamily="18" charset="0"/>
              <a:ea typeface="+mn-lt"/>
              <a:cs typeface="Times New Roman" panose="02020603050405020304" pitchFamily="18" charset="0"/>
            </a:endParaRPr>
          </a:p>
        </p:txBody>
      </p:sp>
    </p:spTree>
    <p:extLst>
      <p:ext uri="{BB962C8B-B14F-4D97-AF65-F5344CB8AC3E}">
        <p14:creationId xmlns:p14="http://schemas.microsoft.com/office/powerpoint/2010/main" val="24433467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A6437659-B7A6-3141-8428-2BCC9E60EDB7}"/>
              </a:ext>
            </a:extLst>
          </p:cNvPr>
          <p:cNvSpPr>
            <a:spLocks noGrp="1"/>
          </p:cNvSpPr>
          <p:nvPr>
            <p:ph type="title"/>
          </p:nvPr>
        </p:nvSpPr>
        <p:spPr>
          <a:xfrm>
            <a:off x="1179226" y="826680"/>
            <a:ext cx="9833548" cy="1325563"/>
          </a:xfrm>
        </p:spPr>
        <p:txBody>
          <a:bodyPr>
            <a:normAutofit/>
          </a:bodyPr>
          <a:lstStyle/>
          <a:p>
            <a:pPr algn="ctr"/>
            <a:r>
              <a:rPr lang="en-US" sz="4000" dirty="0" smtClean="0">
                <a:solidFill>
                  <a:srgbClr val="FFFFFF"/>
                </a:solidFill>
              </a:rPr>
              <a:t>BACKGROUND OF THE SCENARIO</a:t>
            </a:r>
            <a:endParaRPr lang="en-US" sz="4000" dirty="0">
              <a:solidFill>
                <a:srgbClr val="FFFFFF"/>
              </a:solidFill>
            </a:endParaRPr>
          </a:p>
        </p:txBody>
      </p:sp>
      <p:sp>
        <p:nvSpPr>
          <p:cNvPr id="4" name="Rectangle 3">
            <a:extLst>
              <a:ext uri="{FF2B5EF4-FFF2-40B4-BE49-F238E27FC236}">
                <a16:creationId xmlns:a16="http://schemas.microsoft.com/office/drawing/2014/main" xmlns="" id="{BFBCEC52-9A22-1943-AC82-1E39156DA198}"/>
              </a:ext>
            </a:extLst>
          </p:cNvPr>
          <p:cNvSpPr/>
          <p:nvPr/>
        </p:nvSpPr>
        <p:spPr>
          <a:xfrm>
            <a:off x="0" y="2343754"/>
            <a:ext cx="12192000" cy="4924425"/>
          </a:xfrm>
          <a:prstGeom prst="rect">
            <a:avLst/>
          </a:prstGeom>
        </p:spPr>
        <p:txBody>
          <a:bodyPr wrap="square">
            <a:spAutoFit/>
          </a:bodyPr>
          <a:lstStyle/>
          <a:p>
            <a:pPr marL="285750" indent="-285750">
              <a:lnSpc>
                <a:spcPct val="200000"/>
              </a:lnSpc>
              <a:buFont typeface="Arial" panose="020B0604020202020204" pitchFamily="34" charset="0"/>
              <a:buChar char="•"/>
            </a:pPr>
            <a:r>
              <a:rPr lang="en-US" sz="2000" dirty="0" smtClean="0">
                <a:latin typeface="Times New Roman" panose="02020603050405020304" pitchFamily="18" charset="0"/>
                <a:ea typeface="+mn-lt"/>
                <a:cs typeface="Times New Roman" panose="02020603050405020304" pitchFamily="18" charset="0"/>
              </a:rPr>
              <a:t>Sharon is a buyer at Visionex and is reviewing quotation provided by four purveyors.</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ea typeface="+mn-lt"/>
                <a:cs typeface="Times New Roman" panose="02020603050405020304" pitchFamily="18" charset="0"/>
              </a:rPr>
              <a:t>While working, her boss approaches her and seeks to find out on the progress and she indicated her interest in one of the company that is Apex and was congratulated on her good job.</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ea typeface="+mn-lt"/>
                <a:cs typeface="Times New Roman" panose="02020603050405020304" pitchFamily="18" charset="0"/>
              </a:rPr>
              <a:t>The boss later came to the office and advised Sharon to consider Micron and stated his reasons.</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ea typeface="+mn-lt"/>
                <a:cs typeface="Times New Roman" panose="02020603050405020304" pitchFamily="18" charset="0"/>
              </a:rPr>
              <a:t>During her lunch hour, she engaged her fellow colleague on the matter and was told the company Micron belongs to Dave’s in-law and that he was not of a straight character as she was made to believe.</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ea typeface="+mn-lt"/>
                <a:cs typeface="Times New Roman" panose="02020603050405020304" pitchFamily="18" charset="0"/>
              </a:rPr>
              <a:t>She stuck to her decisions and was informed that she did not settle on one that was in preference by Dave.</a:t>
            </a:r>
          </a:p>
          <a:p>
            <a:endParaRPr lang="pl-PL" sz="1600" dirty="0"/>
          </a:p>
          <a:p>
            <a:endParaRPr lang="pl-PL" dirty="0"/>
          </a:p>
        </p:txBody>
      </p:sp>
    </p:spTree>
    <p:extLst>
      <p:ext uri="{BB962C8B-B14F-4D97-AF65-F5344CB8AC3E}">
        <p14:creationId xmlns:p14="http://schemas.microsoft.com/office/powerpoint/2010/main" val="2534285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79074" y="742950"/>
            <a:ext cx="9833548" cy="1141874"/>
          </a:xfrm>
        </p:spPr>
        <p:txBody>
          <a:bodyPr>
            <a:normAutofit/>
          </a:bodyPr>
          <a:lstStyle/>
          <a:p>
            <a:pPr algn="ctr"/>
            <a:r>
              <a:rPr lang="en-US" sz="4000" dirty="0" smtClean="0">
                <a:solidFill>
                  <a:srgbClr val="FFFFFF"/>
                </a:solidFill>
              </a:rPr>
              <a:t>Problems of the Scenario</a:t>
            </a:r>
            <a:endParaRPr lang="en-US" sz="4000" dirty="0">
              <a:solidFill>
                <a:srgbClr val="FFFFFF"/>
              </a:solidFill>
            </a:endParaRPr>
          </a:p>
        </p:txBody>
      </p:sp>
      <p:sp>
        <p:nvSpPr>
          <p:cNvPr id="3" name="TextBox 2"/>
          <p:cNvSpPr txBox="1"/>
          <p:nvPr/>
        </p:nvSpPr>
        <p:spPr>
          <a:xfrm>
            <a:off x="0" y="2753936"/>
            <a:ext cx="11836095" cy="4708981"/>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Sharon has already picked a company for consideration.</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However, Dave her boss is on the opinion of settling for Micron because of conflict of interest where the company belongs to his brother in-law.</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Dave’s character is brought to light due to his affiliations with the Micron Company.</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dilemma that Sharon is left with in deciding to stick with her choice or settle for her boss’s selection.</a:t>
            </a:r>
          </a:p>
          <a:p>
            <a:pPr marL="285750" indent="-28575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After stating the company she has settled for, Sharon is reminded that she did not go after Dave’s choice thus replacing it.</a:t>
            </a:r>
          </a:p>
          <a:p>
            <a:pPr marL="285750" indent="-285750">
              <a:lnSpc>
                <a:spcPct val="200000"/>
              </a:lnSpc>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428780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535028" y="734940"/>
            <a:ext cx="9833548" cy="1325563"/>
          </a:xfrm>
        </p:spPr>
        <p:txBody>
          <a:bodyPr>
            <a:normAutofit/>
          </a:bodyPr>
          <a:lstStyle/>
          <a:p>
            <a:pPr algn="ctr"/>
            <a:r>
              <a:rPr lang="en-US" sz="4000" dirty="0" smtClean="0">
                <a:solidFill>
                  <a:srgbClr val="FFFFFF"/>
                </a:solidFill>
                <a:latin typeface="Times New Roman" panose="02020603050405020304" pitchFamily="18" charset="0"/>
                <a:cs typeface="Times New Roman" panose="02020603050405020304" pitchFamily="18" charset="0"/>
              </a:rPr>
              <a:t>ISM code of moral principles on business conflicts of concern</a:t>
            </a:r>
            <a:endParaRPr lang="en-US" sz="4000" dirty="0">
              <a:solidFill>
                <a:srgbClr val="FFFFFF"/>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 y="2753936"/>
            <a:ext cx="12192000" cy="3785652"/>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It stipulates that individuals should avoid utilizing their positions as an expertise in supply management for personal gain or in a way that places their employees or employer in legal or reputational jeopardy.</a:t>
            </a: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Any incident involving a </a:t>
            </a:r>
            <a:r>
              <a:rPr lang="en-US" sz="2000" dirty="0" smtClean="0">
                <a:latin typeface="Times New Roman" panose="02020603050405020304" pitchFamily="18" charset="0"/>
                <a:cs typeface="Times New Roman" panose="02020603050405020304" pitchFamily="18" charset="0"/>
              </a:rPr>
              <a:t>individual </a:t>
            </a:r>
            <a:r>
              <a:rPr lang="en-US" sz="2000" dirty="0">
                <a:latin typeface="Times New Roman" panose="02020603050405020304" pitchFamily="18" charset="0"/>
                <a:cs typeface="Times New Roman" panose="02020603050405020304" pitchFamily="18" charset="0"/>
              </a:rPr>
              <a:t>conflict of </a:t>
            </a:r>
            <a:r>
              <a:rPr lang="en-US" sz="2000" dirty="0" smtClean="0">
                <a:latin typeface="Times New Roman" panose="02020603050405020304" pitchFamily="18" charset="0"/>
                <a:cs typeface="Times New Roman" panose="02020603050405020304" pitchFamily="18" charset="0"/>
              </a:rPr>
              <a:t>concern ought to </a:t>
            </a:r>
            <a:r>
              <a:rPr lang="en-US" sz="2000" dirty="0">
                <a:latin typeface="Times New Roman" panose="02020603050405020304" pitchFamily="18" charset="0"/>
                <a:cs typeface="Times New Roman" panose="02020603050405020304" pitchFamily="18" charset="0"/>
              </a:rPr>
              <a:t>be disclosed to </a:t>
            </a:r>
            <a:r>
              <a:rPr lang="en-US" sz="2000" dirty="0" smtClean="0">
                <a:latin typeface="Times New Roman" panose="02020603050405020304" pitchFamily="18" charset="0"/>
                <a:cs typeface="Times New Roman" panose="02020603050405020304" pitchFamily="18" charset="0"/>
              </a:rPr>
              <a:t>administration. </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Because what the boss </a:t>
            </a:r>
            <a:r>
              <a:rPr lang="en-US" sz="2000" dirty="0">
                <a:latin typeface="Times New Roman" panose="02020603050405020304" pitchFamily="18" charset="0"/>
                <a:cs typeface="Times New Roman" panose="02020603050405020304" pitchFamily="18" charset="0"/>
              </a:rPr>
              <a:t>is </a:t>
            </a:r>
            <a:r>
              <a:rPr lang="en-US" sz="2000" dirty="0" smtClean="0">
                <a:latin typeface="Times New Roman" panose="02020603050405020304" pitchFamily="18" charset="0"/>
                <a:cs typeface="Times New Roman" panose="02020603050405020304" pitchFamily="18" charset="0"/>
              </a:rPr>
              <a:t>undertaking </a:t>
            </a:r>
            <a:r>
              <a:rPr lang="en-US" sz="2000" dirty="0">
                <a:latin typeface="Times New Roman" panose="02020603050405020304" pitchFamily="18" charset="0"/>
                <a:cs typeface="Times New Roman" panose="02020603050405020304" pitchFamily="18" charset="0"/>
              </a:rPr>
              <a:t>in this circumstance is a big </a:t>
            </a:r>
            <a:r>
              <a:rPr lang="en-US" sz="2000" dirty="0" smtClean="0">
                <a:latin typeface="Times New Roman" panose="02020603050405020304" pitchFamily="18" charset="0"/>
                <a:cs typeface="Times New Roman" panose="02020603050405020304" pitchFamily="18" charset="0"/>
              </a:rPr>
              <a:t>unprincipled </a:t>
            </a:r>
            <a:r>
              <a:rPr lang="en-US" sz="2000" dirty="0">
                <a:latin typeface="Times New Roman" panose="02020603050405020304" pitchFamily="18" charset="0"/>
                <a:cs typeface="Times New Roman" panose="02020603050405020304" pitchFamily="18" charset="0"/>
              </a:rPr>
              <a:t>behavior, the problem must be quietly conveyed to senior </a:t>
            </a:r>
            <a:r>
              <a:rPr lang="en-US" sz="2000" dirty="0" smtClean="0">
                <a:latin typeface="Times New Roman" panose="02020603050405020304" pitchFamily="18" charset="0"/>
                <a:cs typeface="Times New Roman" panose="02020603050405020304" pitchFamily="18" charset="0"/>
              </a:rPr>
              <a:t>administration </a:t>
            </a:r>
            <a:r>
              <a:rPr lang="en-US" sz="2000" dirty="0">
                <a:latin typeface="Times New Roman" panose="02020603050405020304" pitchFamily="18" charset="0"/>
                <a:cs typeface="Times New Roman" panose="02020603050405020304" pitchFamily="18" charset="0"/>
              </a:rPr>
              <a:t>for proper handling</a:t>
            </a:r>
            <a:r>
              <a:rPr lang="en-US" sz="2000" dirty="0" smtClean="0">
                <a:latin typeface="Times New Roman" panose="02020603050405020304" pitchFamily="18" charset="0"/>
                <a:cs typeface="Times New Roman" panose="02020603050405020304" pitchFamily="18" charset="0"/>
              </a:rPr>
              <a:t>.</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This is because is subjecting Sharon to a dilemma that in Dave’s case is a situation of conflict of interest.</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364012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79226" y="826680"/>
            <a:ext cx="9833548" cy="1325563"/>
          </a:xfrm>
        </p:spPr>
        <p:txBody>
          <a:bodyPr>
            <a:normAutofit/>
          </a:bodyPr>
          <a:lstStyle/>
          <a:p>
            <a:pPr algn="ctr"/>
            <a:r>
              <a:rPr lang="en-US" sz="4000" dirty="0">
                <a:solidFill>
                  <a:srgbClr val="FFFFFF"/>
                </a:solidFill>
                <a:latin typeface="Times New Roman" panose="02020603050405020304" pitchFamily="18" charset="0"/>
                <a:cs typeface="Times New Roman" panose="02020603050405020304" pitchFamily="18" charset="0"/>
              </a:rPr>
              <a:t>ISM code of moral principles on business conflicts of concern</a:t>
            </a:r>
            <a:endParaRPr lang="en-US" sz="4000" dirty="0">
              <a:solidFill>
                <a:srgbClr val="FFFFFF"/>
              </a:solidFill>
            </a:endParaRPr>
          </a:p>
        </p:txBody>
      </p:sp>
      <p:sp>
        <p:nvSpPr>
          <p:cNvPr id="7" name="TextBox 6">
            <a:extLst>
              <a:ext uri="{FF2B5EF4-FFF2-40B4-BE49-F238E27FC236}">
                <a16:creationId xmlns:a16="http://schemas.microsoft.com/office/drawing/2014/main" xmlns="" id="{9E2DCAAB-B726-40ED-B98A-FACEB903E6FA}"/>
              </a:ext>
            </a:extLst>
          </p:cNvPr>
          <p:cNvSpPr txBox="1"/>
          <p:nvPr/>
        </p:nvSpPr>
        <p:spPr>
          <a:xfrm>
            <a:off x="-1398" y="2520056"/>
            <a:ext cx="12201786"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200000"/>
              </a:lnSpc>
              <a:buFont typeface="Arial" panose="020B0604020202020204" pitchFamily="34" charset="0"/>
              <a:buChar char="•"/>
            </a:pPr>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he conflict of concern arises when Sharon is informe</a:t>
            </a:r>
            <a:r>
              <a:rPr lang="en-GB" sz="2000" dirty="0" smtClean="0">
                <a:latin typeface="Times New Roman" panose="02020603050405020304" pitchFamily="18" charset="0"/>
                <a:cs typeface="Times New Roman" panose="02020603050405020304" pitchFamily="18" charset="0"/>
              </a:rPr>
              <a:t>d that the Micron Company belongs to Dave’s brother in-law.</a:t>
            </a:r>
            <a:endParaRPr lang="en-GB" sz="2000" dirty="0">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The aforementioned </a:t>
            </a:r>
            <a:r>
              <a:rPr lang="en-US" sz="2000" dirty="0">
                <a:latin typeface="Times New Roman" panose="02020603050405020304" pitchFamily="18" charset="0"/>
                <a:cs typeface="Times New Roman" panose="02020603050405020304" pitchFamily="18" charset="0"/>
              </a:rPr>
              <a:t>is vital </a:t>
            </a:r>
            <a:r>
              <a:rPr lang="en-US" sz="2000" dirty="0" smtClean="0">
                <a:latin typeface="Times New Roman" panose="02020603050405020304" pitchFamily="18" charset="0"/>
                <a:cs typeface="Times New Roman" panose="02020603050405020304" pitchFamily="18" charset="0"/>
              </a:rPr>
              <a:t>in lieu of </a:t>
            </a:r>
            <a:r>
              <a:rPr lang="en-US" sz="2000" dirty="0">
                <a:latin typeface="Times New Roman" panose="02020603050405020304" pitchFamily="18" charset="0"/>
                <a:cs typeface="Times New Roman" panose="02020603050405020304" pitchFamily="18" charset="0"/>
              </a:rPr>
              <a:t>all of us to follow a stringent code of </a:t>
            </a:r>
            <a:r>
              <a:rPr lang="en-US" sz="2000" dirty="0" smtClean="0">
                <a:latin typeface="Times New Roman" panose="02020603050405020304" pitchFamily="18" charset="0"/>
                <a:cs typeface="Times New Roman" panose="02020603050405020304" pitchFamily="18" charset="0"/>
              </a:rPr>
              <a:t>individual behavior </a:t>
            </a:r>
            <a:r>
              <a:rPr lang="en-US" sz="2000" dirty="0">
                <a:latin typeface="Times New Roman" panose="02020603050405020304" pitchFamily="18" charset="0"/>
                <a:cs typeface="Times New Roman" panose="02020603050405020304" pitchFamily="18" charset="0"/>
              </a:rPr>
              <a:t>to ensure that </a:t>
            </a:r>
            <a:r>
              <a:rPr lang="en-US" sz="2000" dirty="0" smtClean="0">
                <a:latin typeface="Times New Roman" panose="02020603050405020304" pitchFamily="18" charset="0"/>
                <a:cs typeface="Times New Roman" panose="02020603050405020304" pitchFamily="18" charset="0"/>
              </a:rPr>
              <a:t>associations </a:t>
            </a:r>
            <a:r>
              <a:rPr lang="en-US" sz="2000" dirty="0">
                <a:latin typeface="Times New Roman" panose="02020603050405020304" pitchFamily="18" charset="0"/>
                <a:cs typeface="Times New Roman" panose="02020603050405020304" pitchFamily="18" charset="0"/>
              </a:rPr>
              <a:t>of a </a:t>
            </a:r>
            <a:r>
              <a:rPr lang="en-US" sz="2000" dirty="0" smtClean="0">
                <a:latin typeface="Times New Roman" panose="02020603050405020304" pitchFamily="18" charset="0"/>
                <a:cs typeface="Times New Roman" panose="02020603050405020304" pitchFamily="18" charset="0"/>
              </a:rPr>
              <a:t>conceding </a:t>
            </a:r>
            <a:r>
              <a:rPr lang="en-US" sz="2000" dirty="0">
                <a:latin typeface="Times New Roman" panose="02020603050405020304" pitchFamily="18" charset="0"/>
                <a:cs typeface="Times New Roman" panose="02020603050405020304" pitchFamily="18" charset="0"/>
              </a:rPr>
              <a:t>character, or even the </a:t>
            </a:r>
            <a:r>
              <a:rPr lang="en-US" sz="2000" dirty="0" smtClean="0">
                <a:latin typeface="Times New Roman" panose="02020603050405020304" pitchFamily="18" charset="0"/>
                <a:cs typeface="Times New Roman" panose="02020603050405020304" pitchFamily="18" charset="0"/>
              </a:rPr>
              <a:t>presence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this kind of </a:t>
            </a:r>
            <a:r>
              <a:rPr lang="en-US" sz="2000" dirty="0">
                <a:latin typeface="Times New Roman" panose="02020603050405020304" pitchFamily="18" charset="0"/>
                <a:cs typeface="Times New Roman" panose="02020603050405020304" pitchFamily="18" charset="0"/>
              </a:rPr>
              <a:t>contacts, are carefully </a:t>
            </a:r>
            <a:r>
              <a:rPr lang="en-US" sz="2000" dirty="0" smtClean="0">
                <a:latin typeface="Times New Roman" panose="02020603050405020304" pitchFamily="18" charset="0"/>
                <a:cs typeface="Times New Roman" panose="02020603050405020304" pitchFamily="18" charset="0"/>
              </a:rPr>
              <a:t>eluded,  </a:t>
            </a:r>
            <a:r>
              <a:rPr lang="en-US" sz="2000" dirty="0">
                <a:latin typeface="Times New Roman" panose="02020603050405020304" pitchFamily="18" charset="0"/>
                <a:cs typeface="Times New Roman" panose="02020603050405020304" pitchFamily="18" charset="0"/>
              </a:rPr>
              <a:t>according to the ISM (previously the NAPM).</a:t>
            </a:r>
            <a:endParaRPr lang="en-GB"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56755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04900" y="476251"/>
            <a:ext cx="9907874" cy="1390650"/>
          </a:xfrm>
        </p:spPr>
        <p:txBody>
          <a:bodyPr>
            <a:normAutofit/>
          </a:bodyPr>
          <a:lstStyle/>
          <a:p>
            <a:pPr algn="ctr"/>
            <a:r>
              <a:rPr lang="en-US" sz="4000" dirty="0" smtClean="0">
                <a:solidFill>
                  <a:srgbClr val="FFFFFF"/>
                </a:solidFill>
              </a:rPr>
              <a:t>Organizational Environment effects on buyer’s ethical perspective</a:t>
            </a:r>
            <a:endParaRPr lang="en-US" sz="4000" dirty="0">
              <a:solidFill>
                <a:srgbClr val="FFFFFF"/>
              </a:solidFill>
            </a:endParaRPr>
          </a:p>
        </p:txBody>
      </p:sp>
      <p:sp>
        <p:nvSpPr>
          <p:cNvPr id="6" name="TextBox 5">
            <a:extLst>
              <a:ext uri="{FF2B5EF4-FFF2-40B4-BE49-F238E27FC236}">
                <a16:creationId xmlns:a16="http://schemas.microsoft.com/office/drawing/2014/main" xmlns="" id="{678061D9-5A63-1848-990F-C3D131A29224}"/>
              </a:ext>
            </a:extLst>
          </p:cNvPr>
          <p:cNvSpPr txBox="1"/>
          <p:nvPr/>
        </p:nvSpPr>
        <p:spPr>
          <a:xfrm>
            <a:off x="0" y="2381250"/>
            <a:ext cx="12192000" cy="4401205"/>
          </a:xfrm>
          <a:prstGeom prst="rect">
            <a:avLst/>
          </a:prstGeom>
          <a:noFill/>
        </p:spPr>
        <p:txBody>
          <a:bodyPr wrap="square" rtlCol="0">
            <a:spAutoFit/>
          </a:bodyPr>
          <a:lstStyle/>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Sharon being a new employee in the company, in addition to being a new buyer, her focus is in making the appropriate selection for purveyors.</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This may make her fellow colleagues to think of her as stubborn and not following instructions.</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She knows vey well that insisting on her company of preference will cost her job, this makes her chances of avoiding unethical behavior very low.</a:t>
            </a:r>
          </a:p>
          <a:p>
            <a:pPr marL="342900" indent="-342900">
              <a:lnSpc>
                <a:spcPct val="200000"/>
              </a:lnSpc>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If Dave's chosen supplier fails to produce what the organization requires, it will have an impact on the </a:t>
            </a:r>
            <a:r>
              <a:rPr lang="en-US" sz="2000" dirty="0" smtClean="0">
                <a:latin typeface="Times New Roman" panose="02020603050405020304" pitchFamily="18" charset="0"/>
                <a:cs typeface="Times New Roman" panose="02020603050405020304" pitchFamily="18" charset="0"/>
              </a:rPr>
              <a:t>company. </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If </a:t>
            </a:r>
            <a:r>
              <a:rPr lang="en-US" sz="2000" dirty="0">
                <a:latin typeface="Times New Roman" panose="02020603050405020304" pitchFamily="18" charset="0"/>
                <a:cs typeface="Times New Roman" panose="02020603050405020304" pitchFamily="18" charset="0"/>
              </a:rPr>
              <a:t>word comes out that Dave is acting unethically, it could have a negative impact on the organization's reputation.</a:t>
            </a:r>
            <a:endParaRPr lang="en-US" sz="20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043957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79226" y="826680"/>
            <a:ext cx="9833548" cy="1325563"/>
          </a:xfrm>
        </p:spPr>
        <p:txBody>
          <a:bodyPr>
            <a:normAutofit/>
          </a:bodyPr>
          <a:lstStyle/>
          <a:p>
            <a:pPr algn="ctr"/>
            <a:r>
              <a:rPr lang="en-US" sz="4000" dirty="0" smtClean="0">
                <a:solidFill>
                  <a:srgbClr val="FFFFFF"/>
                </a:solidFill>
              </a:rPr>
              <a:t>Cultural Environment effects on buyer’s ethical perspective</a:t>
            </a:r>
            <a:endParaRPr lang="en-US" sz="4000" dirty="0">
              <a:solidFill>
                <a:srgbClr val="FFFFFF"/>
              </a:solidFill>
            </a:endParaRPr>
          </a:p>
        </p:txBody>
      </p:sp>
      <p:sp>
        <p:nvSpPr>
          <p:cNvPr id="3" name="Content Placeholder 2">
            <a:extLst>
              <a:ext uri="{FF2B5EF4-FFF2-40B4-BE49-F238E27FC236}">
                <a16:creationId xmlns:a16="http://schemas.microsoft.com/office/drawing/2014/main" xmlns="" id="{90CC83B9-4C3F-0A43-80A0-63EAE6D0AA90}"/>
              </a:ext>
            </a:extLst>
          </p:cNvPr>
          <p:cNvSpPr>
            <a:spLocks noGrp="1"/>
          </p:cNvSpPr>
          <p:nvPr>
            <p:ph idx="1"/>
          </p:nvPr>
        </p:nvSpPr>
        <p:spPr>
          <a:xfrm>
            <a:off x="0" y="2400300"/>
            <a:ext cx="12192000" cy="4457699"/>
          </a:xfrm>
        </p:spPr>
        <p:txBody>
          <a:bodyPr>
            <a:normAutofit lnSpcReduction="10000"/>
          </a:bodyPr>
          <a:lstStyle/>
          <a:p>
            <a:pPr>
              <a:lnSpc>
                <a:spcPct val="200000"/>
              </a:lnSpc>
            </a:pPr>
            <a:r>
              <a:rPr lang="en-US" sz="2000" dirty="0" smtClean="0">
                <a:solidFill>
                  <a:srgbClr val="000000"/>
                </a:solidFill>
                <a:latin typeface="Times New Roman" panose="02020603050405020304" pitchFamily="18" charset="0"/>
                <a:cs typeface="Times New Roman" panose="02020603050405020304" pitchFamily="18" charset="0"/>
              </a:rPr>
              <a:t>Honesty and determination in doing what is deemed proper are crucial factors in a corporation’s culture.</a:t>
            </a:r>
          </a:p>
          <a:p>
            <a:pPr>
              <a:lnSpc>
                <a:spcPct val="200000"/>
              </a:lnSpc>
            </a:pPr>
            <a:r>
              <a:rPr lang="en-US" sz="2000" dirty="0" smtClean="0">
                <a:solidFill>
                  <a:srgbClr val="000000"/>
                </a:solidFill>
                <a:latin typeface="Times New Roman" panose="02020603050405020304" pitchFamily="18" charset="0"/>
                <a:cs typeface="Times New Roman" panose="02020603050405020304" pitchFamily="18" charset="0"/>
              </a:rPr>
              <a:t>A company that succeeds in having good administration, supervision and honest buyers, unethical behavior can be prohibited.</a:t>
            </a:r>
          </a:p>
          <a:p>
            <a:pPr>
              <a:lnSpc>
                <a:spcPct val="200000"/>
              </a:lnSpc>
            </a:pPr>
            <a:r>
              <a:rPr lang="en-US" sz="2000" dirty="0" smtClean="0">
                <a:solidFill>
                  <a:srgbClr val="000000"/>
                </a:solidFill>
                <a:latin typeface="Times New Roman" panose="02020603050405020304" pitchFamily="18" charset="0"/>
                <a:cs typeface="Times New Roman" panose="02020603050405020304" pitchFamily="18" charset="0"/>
              </a:rPr>
              <a:t>Therefore, Dave’s actions affects the company’s culture by placing others and employees in unethical situations, if they abide by the request.</a:t>
            </a:r>
          </a:p>
          <a:p>
            <a:pPr>
              <a:lnSpc>
                <a:spcPct val="150000"/>
              </a:lnSpc>
            </a:pPr>
            <a:r>
              <a:rPr lang="en-US" sz="2000" dirty="0">
                <a:solidFill>
                  <a:srgbClr val="000000"/>
                </a:solidFill>
                <a:latin typeface="Times New Roman" panose="02020603050405020304" pitchFamily="18" charset="0"/>
                <a:cs typeface="Times New Roman" panose="02020603050405020304" pitchFamily="18" charset="0"/>
              </a:rPr>
              <a:t>It also sets a precedent for others to believe that acting unethically is acceptable</a:t>
            </a:r>
            <a:r>
              <a:rPr lang="en-US" sz="2000" dirty="0" smtClean="0">
                <a:solidFill>
                  <a:srgbClr val="000000"/>
                </a:solidFill>
                <a:latin typeface="Times New Roman" panose="02020603050405020304" pitchFamily="18" charset="0"/>
                <a:cs typeface="Times New Roman" panose="02020603050405020304" pitchFamily="18" charset="0"/>
              </a:rPr>
              <a:t>.</a:t>
            </a:r>
          </a:p>
          <a:p>
            <a:pPr>
              <a:lnSpc>
                <a:spcPct val="150000"/>
              </a:lnSpc>
            </a:pPr>
            <a:r>
              <a:rPr lang="en-US" sz="2000" dirty="0" smtClean="0">
                <a:solidFill>
                  <a:srgbClr val="000000"/>
                </a:solidFill>
                <a:latin typeface="Times New Roman" panose="02020603050405020304" pitchFamily="18" charset="0"/>
                <a:cs typeface="Times New Roman" panose="02020603050405020304" pitchFamily="18" charset="0"/>
              </a:rPr>
              <a:t>Hence in this situation someone has to report.</a:t>
            </a:r>
          </a:p>
          <a:p>
            <a:pPr>
              <a:lnSpc>
                <a:spcPct val="200000"/>
              </a:lnSpc>
            </a:pPr>
            <a:endParaRPr lang="en-US" sz="20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121827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79226" y="826680"/>
            <a:ext cx="9833548" cy="1325563"/>
          </a:xfrm>
        </p:spPr>
        <p:txBody>
          <a:bodyPr>
            <a:normAutofit/>
          </a:bodyPr>
          <a:lstStyle/>
          <a:p>
            <a:pPr algn="ctr"/>
            <a:r>
              <a:rPr lang="en-US" sz="4000" dirty="0" smtClean="0">
                <a:solidFill>
                  <a:srgbClr val="FFFFFF"/>
                </a:solidFill>
              </a:rPr>
              <a:t>Personal Environment effect on buyer’s ethical perspective</a:t>
            </a:r>
            <a:endParaRPr lang="en-US" sz="4000" dirty="0">
              <a:solidFill>
                <a:srgbClr val="FFFFFF"/>
              </a:solidFill>
            </a:endParaRPr>
          </a:p>
        </p:txBody>
      </p:sp>
      <p:sp>
        <p:nvSpPr>
          <p:cNvPr id="3" name="Content Placeholder 2">
            <a:extLst>
              <a:ext uri="{FF2B5EF4-FFF2-40B4-BE49-F238E27FC236}">
                <a16:creationId xmlns:a16="http://schemas.microsoft.com/office/drawing/2014/main" xmlns="" id="{90CC83B9-4C3F-0A43-80A0-63EAE6D0AA90}"/>
              </a:ext>
            </a:extLst>
          </p:cNvPr>
          <p:cNvSpPr>
            <a:spLocks noGrp="1"/>
          </p:cNvSpPr>
          <p:nvPr>
            <p:ph idx="1"/>
          </p:nvPr>
        </p:nvSpPr>
        <p:spPr>
          <a:xfrm>
            <a:off x="0" y="2449919"/>
            <a:ext cx="11836399" cy="10887739"/>
          </a:xfrm>
        </p:spPr>
        <p:txBody>
          <a:bodyPr vert="horz" lIns="90000" tIns="45720" rIns="91440" bIns="45720" rtlCol="0" anchor="t">
            <a:noAutofit/>
          </a:bodyPr>
          <a:lstStyle/>
          <a:p>
            <a:pPr marL="0" indent="0">
              <a:buNone/>
            </a:pPr>
            <a:r>
              <a:rPr lang="en-GB" sz="1100" dirty="0"/>
              <a:t/>
            </a:r>
            <a:br>
              <a:rPr lang="en-GB" sz="1100" dirty="0"/>
            </a:br>
            <a:r>
              <a:rPr lang="en-GB" sz="1100" dirty="0"/>
              <a:t/>
            </a:r>
            <a:br>
              <a:rPr lang="en-GB" sz="1100" dirty="0"/>
            </a:br>
            <a:endParaRPr lang="en-US" sz="900" dirty="0">
              <a:solidFill>
                <a:srgbClr val="000000"/>
              </a:solidFill>
            </a:endParaRPr>
          </a:p>
        </p:txBody>
      </p:sp>
      <p:sp>
        <p:nvSpPr>
          <p:cNvPr id="5" name="TextBox 4"/>
          <p:cNvSpPr txBox="1"/>
          <p:nvPr/>
        </p:nvSpPr>
        <p:spPr>
          <a:xfrm>
            <a:off x="1" y="2753936"/>
            <a:ext cx="12192000" cy="409342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Sharon is insistent on her choice of the purveyor.</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She knows very well she is likely to lose her job in a case where she continues to insist on the preference that was not likeable by her boss Dave.</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This makes her hesitant in making her decision on the company to settle for.</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Dave’s actions basing on the personal relationship with Micron supplier, his brother in-law, is impacting on Sharon’s ability to work on her task.</a:t>
            </a:r>
          </a:p>
          <a:p>
            <a:pPr marL="342900" indent="-342900">
              <a:lnSpc>
                <a:spcPct val="200000"/>
              </a:lnSpc>
              <a:buFont typeface="Arial" panose="020B0604020202020204" pitchFamily="34" charset="0"/>
              <a:buChar char="•"/>
            </a:pPr>
            <a:r>
              <a:rPr lang="en-US" sz="2000" dirty="0" smtClean="0">
                <a:latin typeface="Times New Roman" panose="02020603050405020304" pitchFamily="18" charset="0"/>
                <a:cs typeface="Times New Roman" panose="02020603050405020304" pitchFamily="18" charset="0"/>
              </a:rPr>
              <a:t>If she does not corporate and Dave decides to terminate her work, it will affect Sharon’s life personally.</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174645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4351DFE5-F63D-4BE0-BDA9-E3EB88F01AA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55601" y="0"/>
            <a:ext cx="11480494" cy="2753936"/>
          </a:xfrm>
          <a:prstGeom prst="rect">
            <a:avLst/>
          </a:prstGeom>
          <a:gradFill>
            <a:gsLst>
              <a:gs pos="0">
                <a:schemeClr val="accent2"/>
              </a:gs>
              <a:gs pos="25000">
                <a:schemeClr val="accent2"/>
              </a:gs>
              <a:gs pos="94000">
                <a:schemeClr val="accent1"/>
              </a:gs>
              <a:gs pos="100000">
                <a:schemeClr val="accent1"/>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xmlns="" id="{3AA16612-ACD2-4A16-8F2B-4514FD6BF28F}"/>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xmlns="" id="{82B33A5E-86FD-6641-9111-0E318D8C2F60}"/>
              </a:ext>
            </a:extLst>
          </p:cNvPr>
          <p:cNvSpPr>
            <a:spLocks noGrp="1"/>
          </p:cNvSpPr>
          <p:nvPr>
            <p:ph type="title"/>
          </p:nvPr>
        </p:nvSpPr>
        <p:spPr>
          <a:xfrm>
            <a:off x="1179226" y="826680"/>
            <a:ext cx="9833548" cy="1325563"/>
          </a:xfrm>
        </p:spPr>
        <p:txBody>
          <a:bodyPr>
            <a:normAutofit/>
          </a:bodyPr>
          <a:lstStyle/>
          <a:p>
            <a:pPr algn="ctr"/>
            <a:r>
              <a:rPr lang="en-US" sz="4000" dirty="0" smtClean="0">
                <a:solidFill>
                  <a:srgbClr val="FFFFFF"/>
                </a:solidFill>
              </a:rPr>
              <a:t>What Sharon should do</a:t>
            </a:r>
            <a:r>
              <a:rPr lang="en-US" sz="4000" dirty="0">
                <a:solidFill>
                  <a:srgbClr val="FFFFFF"/>
                </a:solidFill>
              </a:rPr>
              <a:t>  </a:t>
            </a:r>
          </a:p>
        </p:txBody>
      </p:sp>
      <p:sp>
        <p:nvSpPr>
          <p:cNvPr id="3" name="Content Placeholder 2">
            <a:extLst>
              <a:ext uri="{FF2B5EF4-FFF2-40B4-BE49-F238E27FC236}">
                <a16:creationId xmlns:a16="http://schemas.microsoft.com/office/drawing/2014/main" xmlns="" id="{90CC83B9-4C3F-0A43-80A0-63EAE6D0AA90}"/>
              </a:ext>
            </a:extLst>
          </p:cNvPr>
          <p:cNvSpPr>
            <a:spLocks noGrp="1"/>
          </p:cNvSpPr>
          <p:nvPr>
            <p:ph idx="1"/>
          </p:nvPr>
        </p:nvSpPr>
        <p:spPr>
          <a:xfrm>
            <a:off x="-305" y="2438400"/>
            <a:ext cx="12192305" cy="4419600"/>
          </a:xfrm>
        </p:spPr>
        <p:txBody>
          <a:bodyPr vert="horz" lIns="91440" tIns="45720" rIns="91440" bIns="45720" rtlCol="0" anchor="t">
            <a:normAutofit/>
          </a:bodyPr>
          <a:lstStyle/>
          <a:p>
            <a:pPr>
              <a:lnSpc>
                <a:spcPct val="200000"/>
              </a:lnSpc>
            </a:pPr>
            <a:r>
              <a:rPr lang="en-US" sz="2000" dirty="0">
                <a:latin typeface="Times New Roman" panose="02020603050405020304" pitchFamily="18" charset="0"/>
                <a:cs typeface="Times New Roman" panose="02020603050405020304" pitchFamily="18" charset="0"/>
              </a:rPr>
              <a:t>Because </a:t>
            </a:r>
            <a:r>
              <a:rPr lang="en-US" sz="2000" dirty="0" smtClean="0">
                <a:latin typeface="Times New Roman" panose="02020603050405020304" pitchFamily="18" charset="0"/>
                <a:cs typeface="Times New Roman" panose="02020603050405020304" pitchFamily="18" charset="0"/>
              </a:rPr>
              <a:t>Sharon’s </a:t>
            </a:r>
            <a:r>
              <a:rPr lang="en-US" sz="2000" dirty="0">
                <a:latin typeface="Times New Roman" panose="02020603050405020304" pitchFamily="18" charset="0"/>
                <a:cs typeface="Times New Roman" panose="02020603050405020304" pitchFamily="18" charset="0"/>
              </a:rPr>
              <a:t>direct </a:t>
            </a:r>
            <a:r>
              <a:rPr lang="en-US" sz="2000" dirty="0" smtClean="0">
                <a:latin typeface="Times New Roman" panose="02020603050405020304" pitchFamily="18" charset="0"/>
                <a:cs typeface="Times New Roman" panose="02020603050405020304" pitchFamily="18" charset="0"/>
              </a:rPr>
              <a:t>supervisor, </a:t>
            </a:r>
            <a:r>
              <a:rPr lang="en-US" sz="2000" dirty="0">
                <a:latin typeface="Times New Roman" panose="02020603050405020304" pitchFamily="18" charset="0"/>
                <a:cs typeface="Times New Roman" panose="02020603050405020304" pitchFamily="18" charset="0"/>
              </a:rPr>
              <a:t>Dave, is </a:t>
            </a:r>
            <a:r>
              <a:rPr lang="en-US" sz="2000" dirty="0" smtClean="0">
                <a:latin typeface="Times New Roman" panose="02020603050405020304" pitchFamily="18" charset="0"/>
                <a:cs typeface="Times New Roman" panose="02020603050405020304" pitchFamily="18" charset="0"/>
              </a:rPr>
              <a:t>behaving dishonestly, </a:t>
            </a:r>
            <a:r>
              <a:rPr lang="en-US" sz="2000" dirty="0">
                <a:latin typeface="Times New Roman" panose="02020603050405020304" pitchFamily="18" charset="0"/>
                <a:cs typeface="Times New Roman" panose="02020603050405020304" pitchFamily="18" charset="0"/>
              </a:rPr>
              <a:t>Sharon needs to report this problem to top </a:t>
            </a:r>
            <a:r>
              <a:rPr lang="en-US" sz="2000" dirty="0" smtClean="0">
                <a:latin typeface="Times New Roman" panose="02020603050405020304" pitchFamily="18" charset="0"/>
                <a:cs typeface="Times New Roman" panose="02020603050405020304" pitchFamily="18" charset="0"/>
              </a:rPr>
              <a:t>management.</a:t>
            </a:r>
          </a:p>
          <a:p>
            <a:pPr>
              <a:lnSpc>
                <a:spcPct val="200000"/>
              </a:lnSpc>
            </a:pPr>
            <a:r>
              <a:rPr lang="en-US" sz="2000" dirty="0" smtClean="0">
                <a:latin typeface="Times New Roman" panose="02020603050405020304" pitchFamily="18" charset="0"/>
                <a:cs typeface="Times New Roman" panose="02020603050405020304" pitchFamily="18" charset="0"/>
              </a:rPr>
              <a:t>Dave </a:t>
            </a:r>
            <a:r>
              <a:rPr lang="en-US" sz="2000" dirty="0">
                <a:latin typeface="Times New Roman" panose="02020603050405020304" pitchFamily="18" charset="0"/>
                <a:cs typeface="Times New Roman" panose="02020603050405020304" pitchFamily="18" charset="0"/>
              </a:rPr>
              <a:t>is attempting to persuade </a:t>
            </a:r>
            <a:r>
              <a:rPr lang="en-US" sz="2000" dirty="0" smtClean="0">
                <a:latin typeface="Times New Roman" panose="02020603050405020304" pitchFamily="18" charset="0"/>
                <a:cs typeface="Times New Roman" panose="02020603050405020304" pitchFamily="18" charset="0"/>
              </a:rPr>
              <a:t>Sharon </a:t>
            </a:r>
            <a:r>
              <a:rPr lang="en-US" sz="2000" dirty="0">
                <a:latin typeface="Times New Roman" panose="02020603050405020304" pitchFamily="18" charset="0"/>
                <a:cs typeface="Times New Roman" panose="02020603050405020304" pitchFamily="18" charset="0"/>
              </a:rPr>
              <a:t>to </a:t>
            </a:r>
            <a:r>
              <a:rPr lang="en-US" sz="2000" dirty="0" smtClean="0">
                <a:latin typeface="Times New Roman" panose="02020603050405020304" pitchFamily="18" charset="0"/>
                <a:cs typeface="Times New Roman" panose="02020603050405020304" pitchFamily="18" charset="0"/>
              </a:rPr>
              <a:t>base </a:t>
            </a:r>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assessment </a:t>
            </a:r>
            <a:r>
              <a:rPr lang="en-US" sz="2000" dirty="0">
                <a:latin typeface="Times New Roman" panose="02020603050405020304" pitchFamily="18" charset="0"/>
                <a:cs typeface="Times New Roman" panose="02020603050405020304" pitchFamily="18" charset="0"/>
              </a:rPr>
              <a:t>based on </a:t>
            </a:r>
            <a:r>
              <a:rPr lang="en-US" sz="2000" dirty="0" smtClean="0">
                <a:latin typeface="Times New Roman" panose="02020603050405020304" pitchFamily="18" charset="0"/>
                <a:cs typeface="Times New Roman" panose="02020603050405020304" pitchFamily="18" charset="0"/>
              </a:rPr>
              <a:t>Dave’s conflict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concern; Sharon has </a:t>
            </a:r>
            <a:r>
              <a:rPr lang="en-US" sz="2000" dirty="0">
                <a:latin typeface="Times New Roman" panose="02020603050405020304" pitchFamily="18" charset="0"/>
                <a:cs typeface="Times New Roman" panose="02020603050405020304" pitchFamily="18" charset="0"/>
              </a:rPr>
              <a:t>been </a:t>
            </a:r>
            <a:r>
              <a:rPr lang="en-US" sz="2000" dirty="0" smtClean="0">
                <a:latin typeface="Times New Roman" panose="02020603050405020304" pitchFamily="18" charset="0"/>
                <a:cs typeface="Times New Roman" panose="02020603050405020304" pitchFamily="18" charset="0"/>
              </a:rPr>
              <a:t>informed that </a:t>
            </a:r>
            <a:r>
              <a:rPr lang="en-US" sz="2000" dirty="0">
                <a:latin typeface="Times New Roman" panose="02020603050405020304" pitchFamily="18" charset="0"/>
                <a:cs typeface="Times New Roman" panose="02020603050405020304" pitchFamily="18" charset="0"/>
              </a:rPr>
              <a:t>if she does not agree with his choices, she may lose her job</a:t>
            </a:r>
            <a:r>
              <a:rPr lang="en-US" sz="2000" dirty="0" smtClean="0">
                <a:latin typeface="Times New Roman" panose="02020603050405020304" pitchFamily="18" charset="0"/>
                <a:cs typeface="Times New Roman" panose="02020603050405020304" pitchFamily="18" charset="0"/>
              </a:rPr>
              <a:t>. </a:t>
            </a:r>
          </a:p>
          <a:p>
            <a:pPr>
              <a:lnSpc>
                <a:spcPct val="200000"/>
              </a:lnSpc>
            </a:pPr>
            <a:r>
              <a:rPr lang="en-US" sz="2000" dirty="0" smtClean="0">
                <a:latin typeface="Times New Roman" panose="02020603050405020304" pitchFamily="18" charset="0"/>
                <a:cs typeface="Times New Roman" panose="02020603050405020304" pitchFamily="18" charset="0"/>
              </a:rPr>
              <a:t>Sharon </a:t>
            </a:r>
            <a:r>
              <a:rPr lang="en-US" sz="2000" dirty="0">
                <a:latin typeface="Times New Roman" panose="02020603050405020304" pitchFamily="18" charset="0"/>
                <a:cs typeface="Times New Roman" panose="02020603050405020304" pitchFamily="18" charset="0"/>
              </a:rPr>
              <a:t>could look for a transfer chance if going to top management causes her any problems.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684933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cs typeface="Times New Roman" panose="02020603050405020304" pitchFamily="18" charset="0"/>
              </a:rPr>
              <a:t>Recommendations and Solutions</a:t>
            </a:r>
            <a:endParaRPr lang="en-US" dirty="0">
              <a:cs typeface="Times New Roman" panose="02020603050405020304" pitchFamily="18" charset="0"/>
            </a:endParaRPr>
          </a:p>
        </p:txBody>
      </p:sp>
      <p:sp>
        <p:nvSpPr>
          <p:cNvPr id="3" name="Content Placeholder 2"/>
          <p:cNvSpPr>
            <a:spLocks noGrp="1"/>
          </p:cNvSpPr>
          <p:nvPr>
            <p:ph idx="1"/>
          </p:nvPr>
        </p:nvSpPr>
        <p:spPr>
          <a:xfrm>
            <a:off x="0" y="1828799"/>
            <a:ext cx="12192000" cy="5029201"/>
          </a:xfrm>
        </p:spPr>
        <p:txBody>
          <a:bodyPr>
            <a:normAutofit/>
          </a:bodyPr>
          <a:lstStyle/>
          <a:p>
            <a:pPr>
              <a:lnSpc>
                <a:spcPct val="200000"/>
              </a:lnSpc>
            </a:pPr>
            <a:r>
              <a:rPr lang="en-US" sz="2000" dirty="0" smtClean="0">
                <a:latin typeface="Times New Roman" panose="02020603050405020304" pitchFamily="18" charset="0"/>
                <a:cs typeface="Times New Roman" panose="02020603050405020304" pitchFamily="18" charset="0"/>
              </a:rPr>
              <a:t>The company should analyze the situation and its consequences, evaluate the actions and the behaviors, finally from the results make a conclusive decision.</a:t>
            </a:r>
          </a:p>
          <a:p>
            <a:pPr>
              <a:lnSpc>
                <a:spcPct val="200000"/>
              </a:lnSpc>
            </a:pPr>
            <a:r>
              <a:rPr lang="en-US" sz="2000" dirty="0" smtClean="0">
                <a:latin typeface="Times New Roman" panose="02020603050405020304" pitchFamily="18" charset="0"/>
                <a:cs typeface="Times New Roman" panose="02020603050405020304" pitchFamily="18" charset="0"/>
              </a:rPr>
              <a:t>The Company can introduce a policy that enforces codes of ethics.</a:t>
            </a:r>
          </a:p>
          <a:p>
            <a:pPr>
              <a:lnSpc>
                <a:spcPct val="200000"/>
              </a:lnSpc>
            </a:pPr>
            <a:r>
              <a:rPr lang="en-US" sz="2000" dirty="0" smtClean="0">
                <a:latin typeface="Times New Roman" panose="02020603050405020304" pitchFamily="18" charset="0"/>
                <a:cs typeface="Times New Roman" panose="02020603050405020304" pitchFamily="18" charset="0"/>
              </a:rPr>
              <a:t>Besides, employing a confidential system that makes the employees understand that they will not suffer repercussions for reporting unethical issues.</a:t>
            </a:r>
          </a:p>
          <a:p>
            <a:pPr>
              <a:lnSpc>
                <a:spcPct val="200000"/>
              </a:lnSpc>
            </a:pPr>
            <a:r>
              <a:rPr lang="en-US" sz="2000" dirty="0" smtClean="0">
                <a:latin typeface="Times New Roman" panose="02020603050405020304" pitchFamily="18" charset="0"/>
                <a:cs typeface="Times New Roman" panose="02020603050405020304" pitchFamily="18" charset="0"/>
              </a:rPr>
              <a:t>Provision of resources and training on ethics and codes of ethics.</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658214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1523</TotalTime>
  <Words>1011</Words>
  <Application>Microsoft Office PowerPoint</Application>
  <PresentationFormat>Widescreen</PresentationFormat>
  <Paragraphs>63</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Purchasing Ethics</vt:lpstr>
      <vt:lpstr>INTRODUCTION</vt:lpstr>
      <vt:lpstr>BACKGROUND OF THE SCENARIO</vt:lpstr>
      <vt:lpstr>Problems of the Scenario</vt:lpstr>
      <vt:lpstr>ISM code of moral principles on business conflicts of concern</vt:lpstr>
      <vt:lpstr>ISM code of moral principles on business conflicts of concern</vt:lpstr>
      <vt:lpstr>Organizational Environment effects on buyer’s ethical perspective</vt:lpstr>
      <vt:lpstr>Cultural Environment effects on buyer’s ethical perspective</vt:lpstr>
      <vt:lpstr>Personal Environment effect on buyer’s ethical perspective</vt:lpstr>
      <vt:lpstr>What Sharon should do  </vt:lpstr>
      <vt:lpstr>Recommendations and Solutions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Purchasing Ethics</dc:title>
  <dc:subject/>
  <dc:creator>EDWIN</dc:creator>
  <cp:keywords/>
  <dc:description/>
  <cp:lastModifiedBy>EDWIN</cp:lastModifiedBy>
  <cp:revision>23</cp:revision>
  <dcterms:created xsi:type="dcterms:W3CDTF">2021-03-17T14:47:46Z</dcterms:created>
  <dcterms:modified xsi:type="dcterms:W3CDTF">2021-10-20T18:08:56Z</dcterms:modified>
  <cp:category/>
  <cp:contentStatus/>
  <dc:language/>
  <cp:version/>
</cp:coreProperties>
</file>